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56" r:id="rId2"/>
  </p:sldIdLst>
  <p:sldSz cx="6858000" cy="9906000" type="A4"/>
  <p:notesSz cx="6645275" cy="9925050"/>
  <p:custDataLst>
    <p:tags r:id="rId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1D82C78-3E7B-4DA5-9FD1-3285BC41ECBA}">
          <p14:sldIdLst>
            <p14:sldId id="1356"/>
          </p14:sldIdLst>
        </p14:section>
        <p14:section name="Untitled Section" id="{62A6BCD9-2586-4F1D-B589-8BD2CAAF11B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528" userDrawn="1">
          <p15:clr>
            <a:srgbClr val="A4A3A4"/>
          </p15:clr>
        </p15:guide>
        <p15:guide id="2" pos="2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0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B57"/>
    <a:srgbClr val="F4F4F4"/>
    <a:srgbClr val="FDB8B1"/>
    <a:srgbClr val="BCDEC2"/>
    <a:srgbClr val="FDA399"/>
    <a:srgbClr val="FFDFD9"/>
    <a:srgbClr val="D6D6D6"/>
    <a:srgbClr val="FAFAFA"/>
    <a:srgbClr val="DDE9DF"/>
    <a:srgbClr val="EEF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3673" autoAdjust="0"/>
  </p:normalViewPr>
  <p:slideViewPr>
    <p:cSldViewPr snapToObjects="1">
      <p:cViewPr varScale="1">
        <p:scale>
          <a:sx n="62" d="100"/>
          <a:sy n="62" d="100"/>
        </p:scale>
        <p:origin x="2448" y="48"/>
      </p:cViewPr>
      <p:guideLst>
        <p:guide orient="horz" pos="4528"/>
        <p:guide pos="29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3282" y="-90"/>
      </p:cViewPr>
      <p:guideLst>
        <p:guide orient="horz" pos="3125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itrofanov\Desktop\&#1048;&#1085;&#1074;&#1077;&#1089;&#1090;&#1080;&#1094;&#1080;&#1080;%20&#1074;%20&#1056;&#105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itrofanov\Desktop\&#1048;&#1085;&#1074;&#1077;&#1089;&#1090;&#1080;&#1094;&#1080;&#1080;%20&#1074;%20&#1056;&#105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itrofanov\Desktop\&#1048;&#1085;&#1074;&#1077;&#1089;&#1090;&#1080;&#1094;&#1080;&#1080;%20&#1074;%20&#1056;&#105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itrofanov\Desktop\&#1048;&#1085;&#1074;&#1077;&#1089;&#1090;&#1080;&#1094;&#1080;&#1080;%20&#1074;%20&#1056;&#105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itrofanov\Desktop\&#1048;&#1085;&#1074;&#1077;&#1089;&#1090;&#1080;&#1094;&#1080;&#1080;%20&#1074;%20&#1056;&#105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966816878328552E-2"/>
          <c:y val="0.21275067315262039"/>
          <c:w val="0.91806636624334292"/>
          <c:h val="0.58518434252217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Sheet1!$O$3</c:f>
              <c:strCache>
                <c:ptCount val="1"/>
                <c:pt idx="0">
                  <c:v>Суда</c:v>
                </c:pt>
              </c:strCache>
            </c:strRef>
          </c:tx>
          <c:spPr>
            <a:solidFill>
              <a:srgbClr val="177B57"/>
            </a:solidFill>
            <a:ln>
              <a:solidFill>
                <a:srgbClr val="177B5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Sheet1!$N$4:$N$6</c:f>
              <c:strCache>
                <c:ptCount val="3"/>
                <c:pt idx="0">
                  <c:v>Минтай и Сельдь</c:v>
                </c:pt>
                <c:pt idx="1">
                  <c:v>Треска и Пикша</c:v>
                </c:pt>
                <c:pt idx="2">
                  <c:v>Донно-пищевые</c:v>
                </c:pt>
              </c:strCache>
            </c:strRef>
          </c:cat>
          <c:val>
            <c:numRef>
              <c:f>Sheet1!$O$4:$O$6</c:f>
              <c:numCache>
                <c:formatCode>0.0</c:formatCode>
                <c:ptCount val="3"/>
                <c:pt idx="0">
                  <c:v>110.91951209434322</c:v>
                </c:pt>
                <c:pt idx="1">
                  <c:v>84.001851923388571</c:v>
                </c:pt>
                <c:pt idx="2">
                  <c:v>11.770243246351662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AC6-9C4E-B5028AE94098}"/>
            </c:ext>
          </c:extLst>
        </c:ser>
        <c:ser>
          <c:idx val="1"/>
          <c:order val="1"/>
          <c:tx>
            <c:strRef>
              <c:f>Sheet1!$P$3</c:f>
              <c:strCache>
                <c:ptCount val="1"/>
                <c:pt idx="0">
                  <c:v>Заводы</c:v>
                </c:pt>
              </c:strCache>
            </c:strRef>
          </c:tx>
          <c:spPr>
            <a:solidFill>
              <a:srgbClr val="BCDEC2"/>
            </a:solidFill>
            <a:ln>
              <a:solidFill>
                <a:srgbClr val="177B5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Sheet1!$N$4:$N$6</c:f>
              <c:strCache>
                <c:ptCount val="3"/>
                <c:pt idx="0">
                  <c:v>Минтай и Сельдь</c:v>
                </c:pt>
                <c:pt idx="1">
                  <c:v>Треска и Пикша</c:v>
                </c:pt>
                <c:pt idx="2">
                  <c:v>Донно-пищевые</c:v>
                </c:pt>
              </c:strCache>
            </c:strRef>
          </c:cat>
          <c:val>
            <c:numRef>
              <c:f>Sheet1!$P$4:$P$6</c:f>
              <c:numCache>
                <c:formatCode>0.0</c:formatCode>
                <c:ptCount val="3"/>
                <c:pt idx="0">
                  <c:v>13.768699968098902</c:v>
                </c:pt>
                <c:pt idx="1">
                  <c:v>5.4584116854543847</c:v>
                </c:pt>
                <c:pt idx="2">
                  <c:v>4.0812810823632271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AC6-9C4E-B5028AE94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813396688"/>
        <c:axId val="250596784"/>
      </c:barChart>
      <c:catAx>
        <c:axId val="181339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0596784"/>
        <c:crosses val="autoZero"/>
        <c:auto val="1"/>
        <c:lblAlgn val="ctr"/>
        <c:lblOffset val="100"/>
        <c:noMultiLvlLbl val="0"/>
      </c:catAx>
      <c:valAx>
        <c:axId val="250596784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81339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726287480092044"/>
          <c:y val="6.855884867044211E-2"/>
          <c:w val="0.24688718978793353"/>
          <c:h val="0.191157816673730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560523735557227E-2"/>
          <c:y val="0.11193219390968617"/>
          <c:w val="0.95887895252888555"/>
          <c:h val="0.60204299979005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Sheet1!$U$21</c:f>
              <c:strCache>
                <c:ptCount val="1"/>
                <c:pt idx="0">
                  <c:v>Суда</c:v>
                </c:pt>
              </c:strCache>
            </c:strRef>
          </c:tx>
          <c:spPr>
            <a:solidFill>
              <a:srgbClr val="177B57"/>
            </a:solidFill>
            <a:ln>
              <a:solidFill>
                <a:srgbClr val="177B57"/>
              </a:solidFill>
            </a:ln>
            <a:effectLst/>
          </c:spPr>
          <c:invertIfNegative val="0"/>
          <c:cat>
            <c:strRef>
              <c:f>Sheet1!$T$22:$T$31</c:f>
              <c:strCache>
                <c:ptCount val="10"/>
                <c:pt idx="0">
                  <c:v>РРПК</c:v>
                </c:pt>
                <c:pt idx="1">
                  <c:v>Норебо</c:v>
                </c:pt>
                <c:pt idx="2">
                  <c:v>РК им. Ленина</c:v>
                </c:pt>
                <c:pt idx="3">
                  <c:v>СЗРК</c:v>
                </c:pt>
                <c:pt idx="4">
                  <c:v>МС-2</c:v>
                </c:pt>
                <c:pt idx="5">
                  <c:v>ФОР</c:v>
                </c:pt>
                <c:pt idx="6">
                  <c:v>РК Вирма</c:v>
                </c:pt>
                <c:pt idx="7">
                  <c:v>ФЭСТ</c:v>
                </c:pt>
                <c:pt idx="8">
                  <c:v>РПЗ Сокра</c:v>
                </c:pt>
                <c:pt idx="9">
                  <c:v>Прочие</c:v>
                </c:pt>
              </c:strCache>
            </c:strRef>
          </c:cat>
          <c:val>
            <c:numRef>
              <c:f>Sheet1!$U$22:$U$31</c:f>
              <c:numCache>
                <c:formatCode>0.00</c:formatCode>
                <c:ptCount val="10"/>
                <c:pt idx="0">
                  <c:v>78.425710250690145</c:v>
                </c:pt>
                <c:pt idx="1">
                  <c:v>45.441532535724733</c:v>
                </c:pt>
                <c:pt idx="2">
                  <c:v>20.536325260946498</c:v>
                </c:pt>
                <c:pt idx="3">
                  <c:v>17.795326522559176</c:v>
                </c:pt>
                <c:pt idx="4">
                  <c:v>14.444454797784342</c:v>
                </c:pt>
                <c:pt idx="5">
                  <c:v>12.692777971885164</c:v>
                </c:pt>
                <c:pt idx="6">
                  <c:v>5.1306964177782799</c:v>
                </c:pt>
                <c:pt idx="7">
                  <c:v>5.2702581700082085</c:v>
                </c:pt>
                <c:pt idx="8">
                  <c:v>3.4222455649403947</c:v>
                </c:pt>
                <c:pt idx="9">
                  <c:v>3.5322797717665493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5-4F92-A770-816CD24FF0A3}"/>
            </c:ext>
          </c:extLst>
        </c:ser>
        <c:ser>
          <c:idx val="1"/>
          <c:order val="1"/>
          <c:tx>
            <c:strRef>
              <c:f>Sheet1!$V$21</c:f>
              <c:strCache>
                <c:ptCount val="1"/>
                <c:pt idx="0">
                  <c:v>Заводы</c:v>
                </c:pt>
              </c:strCache>
            </c:strRef>
          </c:tx>
          <c:spPr>
            <a:solidFill>
              <a:srgbClr val="BCDEC2"/>
            </a:solidFill>
            <a:ln>
              <a:solidFill>
                <a:srgbClr val="177B57"/>
              </a:solidFill>
            </a:ln>
            <a:effectLst/>
          </c:spPr>
          <c:invertIfNegative val="0"/>
          <c:cat>
            <c:strRef>
              <c:f>Sheet1!$T$22:$T$31</c:f>
              <c:strCache>
                <c:ptCount val="10"/>
                <c:pt idx="0">
                  <c:v>РРПК</c:v>
                </c:pt>
                <c:pt idx="1">
                  <c:v>Норебо</c:v>
                </c:pt>
                <c:pt idx="2">
                  <c:v>РК им. Ленина</c:v>
                </c:pt>
                <c:pt idx="3">
                  <c:v>СЗРК</c:v>
                </c:pt>
                <c:pt idx="4">
                  <c:v>МС-2</c:v>
                </c:pt>
                <c:pt idx="5">
                  <c:v>ФОР</c:v>
                </c:pt>
                <c:pt idx="6">
                  <c:v>РК Вирма</c:v>
                </c:pt>
                <c:pt idx="7">
                  <c:v>ФЭСТ</c:v>
                </c:pt>
                <c:pt idx="8">
                  <c:v>РПЗ Сокра</c:v>
                </c:pt>
                <c:pt idx="9">
                  <c:v>Прочие</c:v>
                </c:pt>
              </c:strCache>
            </c:strRef>
          </c:cat>
          <c:val>
            <c:numRef>
              <c:f>Sheet1!$V$22:$V$31</c:f>
              <c:numCache>
                <c:formatCode>0.00</c:formatCode>
                <c:ptCount val="10"/>
                <c:pt idx="0">
                  <c:v>1.1407485216467983</c:v>
                </c:pt>
                <c:pt idx="1">
                  <c:v>0.37033528082644246</c:v>
                </c:pt>
                <c:pt idx="2">
                  <c:v>4.8852270252393719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2.81093709483569</c:v>
                </c:pt>
                <c:pt idx="7">
                  <c:v>0</c:v>
                </c:pt>
                <c:pt idx="8">
                  <c:v>0</c:v>
                </c:pt>
                <c:pt idx="9">
                  <c:v>14.101144813368213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5-4F92-A770-816CD24FF0A3}"/>
            </c:ext>
          </c:extLst>
        </c:ser>
        <c:ser>
          <c:idx val="2"/>
          <c:order val="2"/>
          <c:tx>
            <c:strRef>
              <c:f>Sheet1!$W$21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Sheet1!$T$22:$T$31</c:f>
              <c:strCache>
                <c:ptCount val="10"/>
                <c:pt idx="0">
                  <c:v>РРПК</c:v>
                </c:pt>
                <c:pt idx="1">
                  <c:v>Норебо</c:v>
                </c:pt>
                <c:pt idx="2">
                  <c:v>РК им. Ленина</c:v>
                </c:pt>
                <c:pt idx="3">
                  <c:v>СЗРК</c:v>
                </c:pt>
                <c:pt idx="4">
                  <c:v>МС-2</c:v>
                </c:pt>
                <c:pt idx="5">
                  <c:v>ФОР</c:v>
                </c:pt>
                <c:pt idx="6">
                  <c:v>РК Вирма</c:v>
                </c:pt>
                <c:pt idx="7">
                  <c:v>ФЭСТ</c:v>
                </c:pt>
                <c:pt idx="8">
                  <c:v>РПЗ Сокра</c:v>
                </c:pt>
                <c:pt idx="9">
                  <c:v>Прочие</c:v>
                </c:pt>
              </c:strCache>
            </c:strRef>
          </c:cat>
          <c:val>
            <c:numRef>
              <c:f>Sheet1!$W$22:$W$31</c:f>
              <c:numCache>
                <c:formatCode>0.00</c:formatCode>
                <c:ptCount val="10"/>
                <c:pt idx="0">
                  <c:v>79.566458772336944</c:v>
                </c:pt>
                <c:pt idx="1">
                  <c:v>45.811867816551171</c:v>
                </c:pt>
                <c:pt idx="2">
                  <c:v>25.421552286185872</c:v>
                </c:pt>
                <c:pt idx="3">
                  <c:v>17.795326522559176</c:v>
                </c:pt>
                <c:pt idx="4">
                  <c:v>14.444454797784342</c:v>
                </c:pt>
                <c:pt idx="5">
                  <c:v>12.692777971885164</c:v>
                </c:pt>
                <c:pt idx="6">
                  <c:v>7.9416335126139703</c:v>
                </c:pt>
                <c:pt idx="7">
                  <c:v>5.2702581700082085</c:v>
                </c:pt>
                <c:pt idx="8">
                  <c:v>3.4222455649403947</c:v>
                </c:pt>
                <c:pt idx="9">
                  <c:v>17.633424585134758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05-4F92-A770-816CD24FF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13400688"/>
        <c:axId val="1948849808"/>
      </c:barChart>
      <c:catAx>
        <c:axId val="181340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48849808"/>
        <c:crosses val="autoZero"/>
        <c:auto val="1"/>
        <c:lblAlgn val="ctr"/>
        <c:lblOffset val="100"/>
        <c:noMultiLvlLbl val="0"/>
      </c:catAx>
      <c:valAx>
        <c:axId val="1948849808"/>
        <c:scaling>
          <c:orientation val="minMax"/>
          <c:max val="80"/>
        </c:scaling>
        <c:delete val="1"/>
        <c:axPos val="l"/>
        <c:numFmt formatCode="0.00" sourceLinked="1"/>
        <c:majorTickMark val="none"/>
        <c:minorTickMark val="none"/>
        <c:tickLblPos val="nextTo"/>
        <c:crossAx val="181340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057061708357284"/>
          <c:y val="4.9416754951649093E-2"/>
          <c:w val="0.11693212848958595"/>
          <c:h val="0.248504115226337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177B5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966-48E0-BE22-C99873218A55}"/>
              </c:ext>
            </c:extLst>
          </c:dPt>
          <c:dPt>
            <c:idx val="1"/>
            <c:bubble3D val="0"/>
            <c:spPr>
              <a:solidFill>
                <a:srgbClr val="BCDEC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966-48E0-BE22-C99873218A55}"/>
              </c:ext>
            </c:extLst>
          </c:dPt>
          <c:dPt>
            <c:idx val="2"/>
            <c:bubble3D val="0"/>
            <c:spPr>
              <a:solidFill>
                <a:srgbClr val="FDB8B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966-48E0-BE22-C99873218A55}"/>
              </c:ext>
            </c:extLst>
          </c:dPt>
          <c:dPt>
            <c:idx val="3"/>
            <c:bubble3D val="0"/>
            <c:spPr>
              <a:solidFill>
                <a:srgbClr val="D6D6D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966-48E0-BE22-C99873218A5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966-48E0-BE22-C99873218A5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966-48E0-BE22-C99873218A55}"/>
                </c:ext>
              </c:extLst>
            </c:dLbl>
            <c:dLbl>
              <c:idx val="3"/>
              <c:layout>
                <c:manualLayout>
                  <c:x val="5.2614880952380906E-2"/>
                  <c:y val="0.112957539682539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6-48E0-BE22-C99873218A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Sheet1!$L$65:$L$68</c:f>
              <c:strCache>
                <c:ptCount val="4"/>
                <c:pt idx="0">
                  <c:v>РРПК</c:v>
                </c:pt>
                <c:pt idx="1">
                  <c:v>Норебо</c:v>
                </c:pt>
                <c:pt idx="2">
                  <c:v>РК им. Ленина</c:v>
                </c:pt>
                <c:pt idx="3">
                  <c:v>Прочие</c:v>
                </c:pt>
              </c:strCache>
            </c:strRef>
          </c:cat>
          <c:val>
            <c:numRef>
              <c:f>Sheet1!$M$65:$M$68</c:f>
              <c:numCache>
                <c:formatCode>0</c:formatCode>
                <c:ptCount val="4"/>
                <c:pt idx="0">
                  <c:v>69.749341999999999</c:v>
                </c:pt>
                <c:pt idx="1">
                  <c:v>16.800132000000001</c:v>
                </c:pt>
                <c:pt idx="2">
                  <c:v>15.966975</c:v>
                </c:pt>
                <c:pt idx="3">
                  <c:v>6.7874069300000004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6-48E0-BE22-C99873218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79285714285714"/>
          <c:y val="0.73644682539682549"/>
          <c:w val="0.84812777777777781"/>
          <c:h val="0.17309758048368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8888888888886"/>
          <c:y val="0.13408452380952382"/>
          <c:w val="0.58198888888888889"/>
          <c:h val="0.58198888888888889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177B5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05-46BD-9E27-37F4EA89CF81}"/>
              </c:ext>
            </c:extLst>
          </c:dPt>
          <c:dPt>
            <c:idx val="1"/>
            <c:bubble3D val="0"/>
            <c:spPr>
              <a:solidFill>
                <a:srgbClr val="BCDEC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05-46BD-9E27-37F4EA89CF81}"/>
              </c:ext>
            </c:extLst>
          </c:dPt>
          <c:dPt>
            <c:idx val="2"/>
            <c:bubble3D val="0"/>
            <c:spPr>
              <a:solidFill>
                <a:srgbClr val="FDB8B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05-46BD-9E27-37F4EA89CF81}"/>
              </c:ext>
            </c:extLst>
          </c:dPt>
          <c:dPt>
            <c:idx val="3"/>
            <c:bubble3D val="0"/>
            <c:spPr>
              <a:solidFill>
                <a:srgbClr val="D6D6D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C05-46BD-9E27-37F4EA89CF8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C05-46BD-9E27-37F4EA89CF8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C05-46BD-9E27-37F4EA89C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Sheet1!$R$65:$R$68</c:f>
              <c:strCache>
                <c:ptCount val="4"/>
                <c:pt idx="0">
                  <c:v>РК им. Ленина</c:v>
                </c:pt>
                <c:pt idx="1">
                  <c:v>РПЗ Сокра</c:v>
                </c:pt>
                <c:pt idx="2">
                  <c:v>Укинский лиман</c:v>
                </c:pt>
                <c:pt idx="3">
                  <c:v>Прочие</c:v>
                </c:pt>
              </c:strCache>
            </c:strRef>
          </c:cat>
          <c:val>
            <c:numRef>
              <c:f>Sheet1!$S$65:$S$68</c:f>
              <c:numCache>
                <c:formatCode>0</c:formatCode>
                <c:ptCount val="4"/>
                <c:pt idx="0">
                  <c:v>6.3179999999999996</c:v>
                </c:pt>
                <c:pt idx="1">
                  <c:v>3</c:v>
                </c:pt>
                <c:pt idx="2">
                  <c:v>1.599</c:v>
                </c:pt>
                <c:pt idx="3">
                  <c:v>2.9787219999999999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05-46BD-9E27-37F4EA89C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947685185185184E-2"/>
          <c:y val="0.74652619047619062"/>
          <c:w val="0.97915944444444458"/>
          <c:h val="0.17309758048368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8095238095237"/>
          <c:y val="0.14059642857142854"/>
          <c:w val="0.59756190476190474"/>
          <c:h val="0.59756190476190474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177B5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C2-4632-A6DD-F34CA5662FF5}"/>
              </c:ext>
            </c:extLst>
          </c:dPt>
          <c:dPt>
            <c:idx val="1"/>
            <c:bubble3D val="0"/>
            <c:spPr>
              <a:solidFill>
                <a:srgbClr val="BCDEC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C2-4632-A6DD-F34CA5662FF5}"/>
              </c:ext>
            </c:extLst>
          </c:dPt>
          <c:dPt>
            <c:idx val="2"/>
            <c:bubble3D val="0"/>
            <c:spPr>
              <a:solidFill>
                <a:srgbClr val="FDB8B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C2-4632-A6DD-F34CA5662FF5}"/>
              </c:ext>
            </c:extLst>
          </c:dPt>
          <c:dPt>
            <c:idx val="3"/>
            <c:bubble3D val="0"/>
            <c:spPr>
              <a:solidFill>
                <a:srgbClr val="D6D6D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9C2-4632-A6DD-F34CA5662F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9C2-4632-A6DD-F34CA5662FF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9C2-4632-A6DD-F34CA5662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Sheet1!$O$65:$O$68</c:f>
              <c:strCache>
                <c:ptCount val="4"/>
                <c:pt idx="0">
                  <c:v>Норебо</c:v>
                </c:pt>
                <c:pt idx="1">
                  <c:v>СЗРК</c:v>
                </c:pt>
                <c:pt idx="2">
                  <c:v>МС-2</c:v>
                </c:pt>
                <c:pt idx="3">
                  <c:v>Прочие</c:v>
                </c:pt>
              </c:strCache>
            </c:strRef>
          </c:cat>
          <c:val>
            <c:numRef>
              <c:f>Sheet1!$P$65:$P$68</c:f>
              <c:numCache>
                <c:formatCode>0</c:formatCode>
                <c:ptCount val="4"/>
                <c:pt idx="0">
                  <c:v>23.359348329999996</c:v>
                </c:pt>
                <c:pt idx="1">
                  <c:v>15.59969282</c:v>
                </c:pt>
                <c:pt idx="2">
                  <c:v>12.66226037</c:v>
                </c:pt>
                <c:pt idx="3">
                  <c:v>26.801121925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C2-4632-A6DD-F34CA5662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265079365079363E-2"/>
          <c:y val="0.75660555555555553"/>
          <c:w val="0.80277063492063494"/>
          <c:h val="0.17309758048368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78583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5" rIns="92629" bIns="46315" numCol="1" anchor="t" anchorCtr="0" compatLnSpc="1">
            <a:prstTxWarp prst="textNoShape">
              <a:avLst/>
            </a:prstTxWarp>
          </a:bodyPr>
          <a:lstStyle>
            <a:lvl1pPr defTabSz="925699">
              <a:defRPr sz="1200" b="1" u="none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693" y="1"/>
            <a:ext cx="2878583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5" rIns="92629" bIns="46315" numCol="1" anchor="t" anchorCtr="0" compatLnSpc="1">
            <a:prstTxWarp prst="textNoShape">
              <a:avLst/>
            </a:prstTxWarp>
          </a:bodyPr>
          <a:lstStyle>
            <a:lvl1pPr algn="r" defTabSz="925699">
              <a:defRPr sz="1200" b="1" u="none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85"/>
            <a:ext cx="28785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5" rIns="92629" bIns="46315" numCol="1" anchor="b" anchorCtr="0" compatLnSpc="1">
            <a:prstTxWarp prst="textNoShape">
              <a:avLst/>
            </a:prstTxWarp>
          </a:bodyPr>
          <a:lstStyle>
            <a:lvl1pPr defTabSz="925699">
              <a:defRPr sz="1200" b="1" u="none"/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693" y="9428485"/>
            <a:ext cx="28785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9" tIns="46315" rIns="92629" bIns="46315" numCol="1" anchor="b" anchorCtr="0" compatLnSpc="1">
            <a:prstTxWarp prst="textNoShape">
              <a:avLst/>
            </a:prstTxWarp>
          </a:bodyPr>
          <a:lstStyle>
            <a:lvl1pPr algn="r" defTabSz="925699">
              <a:defRPr sz="1200" b="1" u="none"/>
            </a:lvl1pPr>
          </a:lstStyle>
          <a:p>
            <a:fld id="{A2C05FF1-1404-42E4-AA53-7BF5149DC1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7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2897215" cy="48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>
            <a:lvl1pPr defTabSz="909820">
              <a:defRPr sz="1200" b="1" u="none"/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9797" y="2"/>
            <a:ext cx="2898769" cy="48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>
            <a:lvl1pPr algn="r" defTabSz="909820">
              <a:defRPr sz="1200" b="1" u="none"/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33425"/>
            <a:ext cx="2592387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9478" y="4726141"/>
            <a:ext cx="4856639" cy="44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6" tIns="45559" rIns="91116" bIns="45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9107"/>
            <a:ext cx="2897215" cy="49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6" tIns="45559" rIns="91116" bIns="45559" numCol="1" anchor="b" anchorCtr="0" compatLnSpc="1">
            <a:prstTxWarp prst="textNoShape">
              <a:avLst/>
            </a:prstTxWarp>
          </a:bodyPr>
          <a:lstStyle>
            <a:lvl1pPr defTabSz="909820">
              <a:defRPr sz="1200" b="1" u="none"/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9797" y="9449107"/>
            <a:ext cx="2898769" cy="49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6" tIns="45559" rIns="91116" bIns="45559" numCol="1" anchor="b" anchorCtr="0" compatLnSpc="1">
            <a:prstTxWarp prst="textNoShape">
              <a:avLst/>
            </a:prstTxWarp>
          </a:bodyPr>
          <a:lstStyle>
            <a:lvl1pPr algn="r" defTabSz="909820">
              <a:defRPr sz="1200" b="1" u="none"/>
            </a:lvl1pPr>
          </a:lstStyle>
          <a:p>
            <a:fld id="{D4032FCA-A15E-41A0-A2A8-27384DFF52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27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85239" y="236186"/>
            <a:ext cx="1556238" cy="85691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6523" y="236186"/>
            <a:ext cx="4563208" cy="85691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26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826" y="4198588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06" indent="0">
              <a:buNone/>
              <a:defRPr sz="1246"/>
            </a:lvl2pPr>
            <a:lvl3pPr marL="633012" indent="0">
              <a:buNone/>
              <a:defRPr sz="1108"/>
            </a:lvl3pPr>
            <a:lvl4pPr marL="949519" indent="0">
              <a:buNone/>
              <a:defRPr sz="969"/>
            </a:lvl4pPr>
            <a:lvl5pPr marL="1266026" indent="0">
              <a:buNone/>
              <a:defRPr sz="969"/>
            </a:lvl5pPr>
            <a:lvl6pPr marL="1582531" indent="0">
              <a:buNone/>
              <a:defRPr sz="969"/>
            </a:lvl6pPr>
            <a:lvl7pPr marL="1899038" indent="0">
              <a:buNone/>
              <a:defRPr sz="969"/>
            </a:lvl7pPr>
            <a:lvl8pPr marL="2215544" indent="0">
              <a:buNone/>
              <a:defRPr sz="969"/>
            </a:lvl8pPr>
            <a:lvl9pPr marL="2532051" indent="0">
              <a:buNone/>
              <a:defRPr sz="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524" y="2176110"/>
            <a:ext cx="3059723" cy="6629223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755" y="2176110"/>
            <a:ext cx="3059723" cy="6629223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049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049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952" y="2217385"/>
            <a:ext cx="3031148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952" y="3141486"/>
            <a:ext cx="3031148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5939417"/>
              </p:ext>
            </p:extLst>
          </p:nvPr>
        </p:nvGraphicFramePr>
        <p:xfrm>
          <a:off x="1101" y="2296"/>
          <a:ext cx="1099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222"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1" y="2296"/>
                        <a:ext cx="1099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326" cy="1678517"/>
          </a:xfrm>
        </p:spPr>
        <p:txBody>
          <a:bodyPr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654" y="394408"/>
            <a:ext cx="3833446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326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124" y="6934200"/>
            <a:ext cx="4114800" cy="818622"/>
          </a:xfrm>
        </p:spPr>
        <p:txBody>
          <a:bodyPr/>
          <a:lstStyle>
            <a:lvl1pPr algn="l">
              <a:defRPr sz="138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124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124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2" name="Rectangle 128" hidden="1"/>
          <p:cNvGraphicFramePr>
            <a:graphicFrameLocks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96920242"/>
              </p:ext>
            </p:extLst>
          </p:nvPr>
        </p:nvGraphicFramePr>
        <p:xfrm>
          <a:off x="0" y="0"/>
          <a:ext cx="109904" cy="229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70" name="think-cell Slide" r:id="rId16" imgW="0" imgH="0" progId="TCLayout.ActiveDocument.1">
                  <p:embed/>
                </p:oleObj>
              </mc:Choice>
              <mc:Fallback>
                <p:oleObj name="think-cell Slide" r:id="rId16" imgW="0" imgH="0" progId="TCLayout.ActiveDocument.1">
                  <p:embed/>
                  <p:pic>
                    <p:nvPicPr>
                      <p:cNvPr id="0" name="Rectangle 12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9904" cy="229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CBA9CF1A-D821-4105-B967-4E57633A9690}"/>
              </a:ext>
            </a:extLst>
          </p:cNvPr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09904" cy="2293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330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62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6523" y="236187"/>
            <a:ext cx="6224954" cy="12015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6523" y="2176110"/>
            <a:ext cx="6224954" cy="66292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609483" y="9728935"/>
            <a:ext cx="131885" cy="1926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/>
            <a:fld id="{B464C9A2-B858-45EE-930A-AD24DB0DCE86}" type="slidenum">
              <a:rPr lang="en-US" sz="762" u="none"/>
              <a:pPr algn="r"/>
              <a:t>‹#›</a:t>
            </a:fld>
            <a:endParaRPr lang="en-US" sz="623" u="none" dirty="0"/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 flipH="1">
            <a:off x="0" y="704528"/>
            <a:ext cx="6858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>
            <a:outerShdw dist="25400" dir="5400000" algn="ctr" rotWithShape="0">
              <a:schemeClr val="bg1">
                <a:lumMod val="75000"/>
              </a:schemeClr>
            </a:outerShdw>
          </a:effectLst>
        </p:spPr>
        <p:txBody>
          <a:bodyPr/>
          <a:lstStyle/>
          <a:p>
            <a:endParaRPr lang="en-GB" sz="1108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316506"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633012"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949519"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266026" algn="l" rtl="0" fontAlgn="base">
        <a:spcBef>
          <a:spcPct val="0"/>
        </a:spcBef>
        <a:spcAft>
          <a:spcPct val="0"/>
        </a:spcAft>
        <a:defRPr sz="1662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108" b="1">
          <a:solidFill>
            <a:schemeClr val="tx1"/>
          </a:solidFill>
          <a:latin typeface="+mn-lt"/>
          <a:ea typeface="+mn-ea"/>
          <a:cs typeface="+mn-cs"/>
        </a:defRPr>
      </a:lvl1pPr>
      <a:lvl2pPr marL="316506" indent="-158254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108">
          <a:solidFill>
            <a:schemeClr val="tx1"/>
          </a:solidFill>
          <a:latin typeface="+mn-lt"/>
          <a:cs typeface="+mn-cs"/>
        </a:defRPr>
      </a:lvl2pPr>
      <a:lvl3pPr marL="633012" indent="-158254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3pPr>
      <a:lvl4pPr marL="952817" indent="-161551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4pPr>
      <a:lvl5pPr marL="1425378" indent="-15935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5pPr>
      <a:lvl6pPr marL="1741884" indent="-15935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6pPr>
      <a:lvl7pPr marL="2058391" indent="-15935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7pPr>
      <a:lvl8pPr marL="2374896" indent="-15935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8pPr>
      <a:lvl9pPr marL="2691403" indent="-15935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108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63301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6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11" Type="http://schemas.openxmlformats.org/officeDocument/2006/relationships/chart" Target="../charts/chart5.xml"/><Relationship Id="rId5" Type="http://schemas.openxmlformats.org/officeDocument/2006/relationships/oleObject" Target="../embeddings/oleObject3.bin"/><Relationship Id="rId10" Type="http://schemas.openxmlformats.org/officeDocument/2006/relationships/chart" Target="../charts/chart4.xml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Прямоугольник: скругленные углы 92">
            <a:extLst>
              <a:ext uri="{FF2B5EF4-FFF2-40B4-BE49-F238E27FC236}">
                <a16:creationId xmlns:a16="http://schemas.microsoft.com/office/drawing/2014/main" id="{BF72D866-B103-4520-9DA3-866F055A944D}"/>
              </a:ext>
            </a:extLst>
          </p:cNvPr>
          <p:cNvSpPr/>
          <p:nvPr/>
        </p:nvSpPr>
        <p:spPr bwMode="auto">
          <a:xfrm>
            <a:off x="309684" y="3187220"/>
            <a:ext cx="993221" cy="525011"/>
          </a:xfrm>
          <a:prstGeom prst="roundRect">
            <a:avLst/>
          </a:prstGeom>
          <a:solidFill>
            <a:srgbClr val="F4F4F4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786A13B-DC9D-4762-A78C-FE54A43BDE5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282" name="think-cell Slide" r:id="rId5" imgW="144" imgH="144" progId="TCLayout.ActiveDocument.1">
                  <p:embed/>
                </p:oleObj>
              </mc:Choice>
              <mc:Fallback>
                <p:oleObj name="think-cell Slide" r:id="rId5" imgW="144" imgH="14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786A13B-DC9D-4762-A78C-FE54A43BDE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9FF8B98-C2D1-47C2-B47D-B328EDB6FF06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ru-RU" sz="1170" b="1" u="sng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CE97D9D-A5A3-4A65-AA96-F7314B644ABB}"/>
              </a:ext>
            </a:extLst>
          </p:cNvPr>
          <p:cNvCxnSpPr/>
          <p:nvPr/>
        </p:nvCxnSpPr>
        <p:spPr bwMode="auto">
          <a:xfrm>
            <a:off x="260648" y="9489504"/>
            <a:ext cx="63375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89582A5-3998-4D56-8595-E6D2E6AE0C5B}"/>
              </a:ext>
            </a:extLst>
          </p:cNvPr>
          <p:cNvSpPr/>
          <p:nvPr/>
        </p:nvSpPr>
        <p:spPr bwMode="auto">
          <a:xfrm>
            <a:off x="260648" y="848544"/>
            <a:ext cx="6478065" cy="338400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57AE367-FB1B-4C0E-9839-4665C38B51F7}"/>
              </a:ext>
            </a:extLst>
          </p:cNvPr>
          <p:cNvSpPr/>
          <p:nvPr/>
        </p:nvSpPr>
        <p:spPr>
          <a:xfrm>
            <a:off x="285232" y="867553"/>
            <a:ext cx="64534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Суммарные инвестиции в отрасль составили более 2</a:t>
            </a:r>
            <a:r>
              <a:rPr lang="en-US" sz="14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4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млрд рублей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23EC0A3-0925-4D00-85C1-87C763AD2CD5}"/>
              </a:ext>
            </a:extLst>
          </p:cNvPr>
          <p:cNvSpPr txBox="1">
            <a:spLocks/>
          </p:cNvSpPr>
          <p:nvPr/>
        </p:nvSpPr>
        <p:spPr bwMode="auto">
          <a:xfrm>
            <a:off x="188640" y="234289"/>
            <a:ext cx="6794575" cy="2935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31647" rIns="0" bIns="31647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316506"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633012"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949519"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266026" algn="l" rtl="0" fontAlgn="base">
              <a:spcBef>
                <a:spcPct val="0"/>
              </a:spcBef>
              <a:spcAft>
                <a:spcPct val="0"/>
              </a:spcAft>
              <a:defRPr sz="1662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tabLst>
                <a:tab pos="2981659" algn="l"/>
              </a:tabLst>
            </a:pPr>
            <a:r>
              <a:rPr lang="ru-RU" sz="1400" u="none" kern="0" cap="all" spc="2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Инвестиций в рамках механизма инвестквот</a:t>
            </a:r>
          </a:p>
        </p:txBody>
      </p:sp>
      <p:graphicFrame>
        <p:nvGraphicFramePr>
          <p:cNvPr id="36" name="Chart 1">
            <a:extLst>
              <a:ext uri="{FF2B5EF4-FFF2-40B4-BE49-F238E27FC236}">
                <a16:creationId xmlns:a16="http://schemas.microsoft.com/office/drawing/2014/main" id="{ADA5B2F7-165A-4DF8-9BAA-301A3588C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240812"/>
              </p:ext>
            </p:extLst>
          </p:nvPr>
        </p:nvGraphicFramePr>
        <p:xfrm>
          <a:off x="119288" y="1141754"/>
          <a:ext cx="3543181" cy="220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1" name="Rectangle 44">
            <a:extLst>
              <a:ext uri="{FF2B5EF4-FFF2-40B4-BE49-F238E27FC236}">
                <a16:creationId xmlns:a16="http://schemas.microsoft.com/office/drawing/2014/main" id="{D0273C01-F87B-4E89-A796-CC4F67FFDABB}"/>
              </a:ext>
            </a:extLst>
          </p:cNvPr>
          <p:cNvSpPr/>
          <p:nvPr/>
        </p:nvSpPr>
        <p:spPr>
          <a:xfrm>
            <a:off x="3655912" y="1261428"/>
            <a:ext cx="3082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Суммарные инвестиции в рамках программы </a:t>
            </a:r>
            <a:r>
              <a:rPr lang="ru-RU" sz="14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инвестквот</a:t>
            </a:r>
            <a:endParaRPr lang="ru-RU" sz="14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C34D6FAC-2848-4355-849D-64B0207E18A8}"/>
              </a:ext>
            </a:extLst>
          </p:cNvPr>
          <p:cNvSpPr/>
          <p:nvPr/>
        </p:nvSpPr>
        <p:spPr bwMode="auto">
          <a:xfrm>
            <a:off x="3685144" y="3198985"/>
            <a:ext cx="1512168" cy="523217"/>
          </a:xfrm>
          <a:prstGeom prst="ellipse">
            <a:avLst/>
          </a:prstGeom>
          <a:solidFill>
            <a:srgbClr val="DDE9DF"/>
          </a:solidFill>
          <a:ln w="19050" cap="flat" cmpd="sng" algn="ctr">
            <a:solidFill>
              <a:srgbClr val="177B57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207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млрд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238C547A-B9E1-455C-849F-93B129F9FBAF}"/>
              </a:ext>
            </a:extLst>
          </p:cNvPr>
          <p:cNvSpPr/>
          <p:nvPr/>
        </p:nvSpPr>
        <p:spPr bwMode="auto">
          <a:xfrm>
            <a:off x="5299075" y="3198985"/>
            <a:ext cx="1512168" cy="523217"/>
          </a:xfrm>
          <a:prstGeom prst="ellipse">
            <a:avLst/>
          </a:prstGeom>
          <a:solidFill>
            <a:srgbClr val="DDE9DF"/>
          </a:solidFill>
          <a:ln w="19050" cap="flat" cmpd="sng" algn="ctr">
            <a:solidFill>
              <a:srgbClr val="177B57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млрд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6" name="Rectangle 44">
            <a:extLst>
              <a:ext uri="{FF2B5EF4-FFF2-40B4-BE49-F238E27FC236}">
                <a16:creationId xmlns:a16="http://schemas.microsoft.com/office/drawing/2014/main" id="{A2770755-3F51-4A00-9AC1-C3ADA8361191}"/>
              </a:ext>
            </a:extLst>
          </p:cNvPr>
          <p:cNvSpPr/>
          <p:nvPr/>
        </p:nvSpPr>
        <p:spPr>
          <a:xfrm>
            <a:off x="3801582" y="2860154"/>
            <a:ext cx="12792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</a:t>
            </a:r>
          </a:p>
        </p:txBody>
      </p:sp>
      <p:sp>
        <p:nvSpPr>
          <p:cNvPr id="57" name="Rectangle 44">
            <a:extLst>
              <a:ext uri="{FF2B5EF4-FFF2-40B4-BE49-F238E27FC236}">
                <a16:creationId xmlns:a16="http://schemas.microsoft.com/office/drawing/2014/main" id="{0E10BCFF-C73C-4589-B364-C3738E4856B1}"/>
              </a:ext>
            </a:extLst>
          </p:cNvPr>
          <p:cNvSpPr/>
          <p:nvPr/>
        </p:nvSpPr>
        <p:spPr>
          <a:xfrm>
            <a:off x="5415513" y="2859403"/>
            <a:ext cx="12792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Заводы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C0A3F0C-A7E2-4219-8C68-9A86E53372BD}"/>
              </a:ext>
            </a:extLst>
          </p:cNvPr>
          <p:cNvCxnSpPr>
            <a:cxnSpLocks/>
            <a:stCxn id="2" idx="4"/>
            <a:endCxn id="56" idx="0"/>
          </p:cNvCxnSpPr>
          <p:nvPr/>
        </p:nvCxnSpPr>
        <p:spPr bwMode="auto">
          <a:xfrm flipH="1">
            <a:off x="4441228" y="2400895"/>
            <a:ext cx="792717" cy="45925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B8B1"/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F88C5980-93DC-4E5A-88D3-88B314EB9926}"/>
              </a:ext>
            </a:extLst>
          </p:cNvPr>
          <p:cNvCxnSpPr>
            <a:cxnSpLocks/>
            <a:stCxn id="2" idx="4"/>
            <a:endCxn id="57" idx="0"/>
          </p:cNvCxnSpPr>
          <p:nvPr/>
        </p:nvCxnSpPr>
        <p:spPr bwMode="auto">
          <a:xfrm>
            <a:off x="5233945" y="2400895"/>
            <a:ext cx="821214" cy="4585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B8B1"/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2" name="Овал 1">
            <a:extLst>
              <a:ext uri="{FF2B5EF4-FFF2-40B4-BE49-F238E27FC236}">
                <a16:creationId xmlns:a16="http://schemas.microsoft.com/office/drawing/2014/main" id="{0F04BC19-D4C7-4723-8B92-3D1508E60B2A}"/>
              </a:ext>
            </a:extLst>
          </p:cNvPr>
          <p:cNvSpPr/>
          <p:nvPr/>
        </p:nvSpPr>
        <p:spPr bwMode="auto">
          <a:xfrm>
            <a:off x="4477861" y="1877678"/>
            <a:ext cx="1512168" cy="523217"/>
          </a:xfrm>
          <a:prstGeom prst="ellipse">
            <a:avLst/>
          </a:prstGeom>
          <a:solidFill>
            <a:srgbClr val="177B57"/>
          </a:solidFill>
          <a:ln w="19050" cap="flat" cmpd="sng" algn="ctr">
            <a:solidFill>
              <a:srgbClr val="177B57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млрд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0" name="Chart 3">
            <a:extLst>
              <a:ext uri="{FF2B5EF4-FFF2-40B4-BE49-F238E27FC236}">
                <a16:creationId xmlns:a16="http://schemas.microsoft.com/office/drawing/2014/main" id="{4B1EE767-85F4-4767-9803-45128A08A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11346"/>
              </p:ext>
            </p:extLst>
          </p:nvPr>
        </p:nvGraphicFramePr>
        <p:xfrm>
          <a:off x="119288" y="4455481"/>
          <a:ext cx="6794574" cy="210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1" name="Rectangle 44">
            <a:extLst>
              <a:ext uri="{FF2B5EF4-FFF2-40B4-BE49-F238E27FC236}">
                <a16:creationId xmlns:a16="http://schemas.microsoft.com/office/drawing/2014/main" id="{AD53437D-5EAD-4B9A-96F8-28C51411FEA8}"/>
              </a:ext>
            </a:extLst>
          </p:cNvPr>
          <p:cNvSpPr/>
          <p:nvPr/>
        </p:nvSpPr>
        <p:spPr>
          <a:xfrm>
            <a:off x="246406" y="4172048"/>
            <a:ext cx="9932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 </a:t>
            </a:r>
            <a:r>
              <a:rPr lang="ru-RU" sz="1200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i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37">
            <a:extLst>
              <a:ext uri="{FF2B5EF4-FFF2-40B4-BE49-F238E27FC236}">
                <a16:creationId xmlns:a16="http://schemas.microsoft.com/office/drawing/2014/main" id="{F34917BC-22B0-4508-9742-233B668DA91A}"/>
              </a:ext>
            </a:extLst>
          </p:cNvPr>
          <p:cNvSpPr/>
          <p:nvPr/>
        </p:nvSpPr>
        <p:spPr bwMode="auto">
          <a:xfrm>
            <a:off x="260648" y="3822663"/>
            <a:ext cx="6478065" cy="33883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50">
            <a:extLst>
              <a:ext uri="{FF2B5EF4-FFF2-40B4-BE49-F238E27FC236}">
                <a16:creationId xmlns:a16="http://schemas.microsoft.com/office/drawing/2014/main" id="{B5775851-22DC-4679-8093-EE6907C287C6}"/>
              </a:ext>
            </a:extLst>
          </p:cNvPr>
          <p:cNvSpPr/>
          <p:nvPr/>
        </p:nvSpPr>
        <p:spPr>
          <a:xfrm>
            <a:off x="241323" y="3823179"/>
            <a:ext cx="64534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РРПК и Норебо обеспечили </a:t>
            </a:r>
            <a:r>
              <a:rPr lang="en-US" sz="14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55% </a:t>
            </a:r>
            <a:r>
              <a:rPr lang="ru-RU" sz="14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всех инвестиций в рамках ИК-1</a:t>
            </a:r>
          </a:p>
        </p:txBody>
      </p:sp>
      <p:sp>
        <p:nvSpPr>
          <p:cNvPr id="71" name="Rectangle 44">
            <a:extLst>
              <a:ext uri="{FF2B5EF4-FFF2-40B4-BE49-F238E27FC236}">
                <a16:creationId xmlns:a16="http://schemas.microsoft.com/office/drawing/2014/main" id="{E32A9D8A-FA3F-481B-901F-27D56205B63E}"/>
              </a:ext>
            </a:extLst>
          </p:cNvPr>
          <p:cNvSpPr/>
          <p:nvPr/>
        </p:nvSpPr>
        <p:spPr>
          <a:xfrm>
            <a:off x="241323" y="1164705"/>
            <a:ext cx="9932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 </a:t>
            </a:r>
            <a:r>
              <a:rPr lang="ru-RU" sz="1200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en-US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i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7" name="Chart 4">
            <a:extLst>
              <a:ext uri="{FF2B5EF4-FFF2-40B4-BE49-F238E27FC236}">
                <a16:creationId xmlns:a16="http://schemas.microsoft.com/office/drawing/2014/main" id="{D350CF07-25CE-48D0-A2D8-A12C1B38C1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292163"/>
              </p:ext>
            </p:extLst>
          </p:nvPr>
        </p:nvGraphicFramePr>
        <p:xfrm>
          <a:off x="18454" y="7041512"/>
          <a:ext cx="25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3" name="Chart 4">
            <a:extLst>
              <a:ext uri="{FF2B5EF4-FFF2-40B4-BE49-F238E27FC236}">
                <a16:creationId xmlns:a16="http://schemas.microsoft.com/office/drawing/2014/main" id="{AA0B6016-CDFF-452E-9720-AC7C96D7B9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931732"/>
              </p:ext>
            </p:extLst>
          </p:nvPr>
        </p:nvGraphicFramePr>
        <p:xfrm>
          <a:off x="4575016" y="6976443"/>
          <a:ext cx="25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4" name="Chart 4">
            <a:extLst>
              <a:ext uri="{FF2B5EF4-FFF2-40B4-BE49-F238E27FC236}">
                <a16:creationId xmlns:a16="http://schemas.microsoft.com/office/drawing/2014/main" id="{858039A6-3337-4EE9-A2AE-FD8BC08B1D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039561"/>
              </p:ext>
            </p:extLst>
          </p:nvPr>
        </p:nvGraphicFramePr>
        <p:xfrm>
          <a:off x="2296735" y="6982877"/>
          <a:ext cx="25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8E6EA8E9-459C-4D49-A959-F038805B05AE}"/>
              </a:ext>
            </a:extLst>
          </p:cNvPr>
          <p:cNvSpPr/>
          <p:nvPr/>
        </p:nvSpPr>
        <p:spPr bwMode="auto">
          <a:xfrm>
            <a:off x="261562" y="6393160"/>
            <a:ext cx="2088000" cy="292058"/>
          </a:xfrm>
          <a:prstGeom prst="roundRect">
            <a:avLst/>
          </a:prstGeom>
          <a:solidFill>
            <a:srgbClr val="177B57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41FFCB-43CA-487A-8ED2-C0D1EF25DE7C}"/>
              </a:ext>
            </a:extLst>
          </p:cNvPr>
          <p:cNvSpPr txBox="1"/>
          <p:nvPr/>
        </p:nvSpPr>
        <p:spPr>
          <a:xfrm>
            <a:off x="580034" y="6414653"/>
            <a:ext cx="1503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Минтай и Сельдь</a:t>
            </a:r>
          </a:p>
        </p:txBody>
      </p:sp>
      <p:sp>
        <p:nvSpPr>
          <p:cNvPr id="85" name="TextBox 31">
            <a:extLst>
              <a:ext uri="{FF2B5EF4-FFF2-40B4-BE49-F238E27FC236}">
                <a16:creationId xmlns:a16="http://schemas.microsoft.com/office/drawing/2014/main" id="{BF85A099-9AC0-43AD-A378-0B556FF396E2}"/>
              </a:ext>
            </a:extLst>
          </p:cNvPr>
          <p:cNvSpPr txBox="1"/>
          <p:nvPr/>
        </p:nvSpPr>
        <p:spPr>
          <a:xfrm>
            <a:off x="538691" y="6702265"/>
            <a:ext cx="15030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24,7</a:t>
            </a:r>
            <a:r>
              <a:rPr lang="ru-RU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млрд руб</a:t>
            </a:r>
          </a:p>
          <a:p>
            <a:pPr algn="ctr"/>
            <a:endParaRPr lang="ru-RU" sz="3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54% инвестиций</a:t>
            </a:r>
          </a:p>
        </p:txBody>
      </p: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92C8E8CF-8475-46EE-9644-A635433698EC}"/>
              </a:ext>
            </a:extLst>
          </p:cNvPr>
          <p:cNvSpPr/>
          <p:nvPr/>
        </p:nvSpPr>
        <p:spPr bwMode="auto">
          <a:xfrm>
            <a:off x="4650713" y="6393160"/>
            <a:ext cx="2088000" cy="292058"/>
          </a:xfrm>
          <a:prstGeom prst="roundRect">
            <a:avLst/>
          </a:prstGeom>
          <a:solidFill>
            <a:srgbClr val="177B57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: скругленные углы 86">
            <a:extLst>
              <a:ext uri="{FF2B5EF4-FFF2-40B4-BE49-F238E27FC236}">
                <a16:creationId xmlns:a16="http://schemas.microsoft.com/office/drawing/2014/main" id="{40676E88-C77A-4CAD-87C0-D83D587EE6B7}"/>
              </a:ext>
            </a:extLst>
          </p:cNvPr>
          <p:cNvSpPr/>
          <p:nvPr/>
        </p:nvSpPr>
        <p:spPr bwMode="auto">
          <a:xfrm>
            <a:off x="2456137" y="6393160"/>
            <a:ext cx="2088000" cy="292058"/>
          </a:xfrm>
          <a:prstGeom prst="roundRect">
            <a:avLst/>
          </a:prstGeom>
          <a:solidFill>
            <a:srgbClr val="177B57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4B50BA5-071D-4374-A7EB-8678270B3874}"/>
              </a:ext>
            </a:extLst>
          </p:cNvPr>
          <p:cNvSpPr txBox="1"/>
          <p:nvPr/>
        </p:nvSpPr>
        <p:spPr>
          <a:xfrm>
            <a:off x="2760469" y="6414653"/>
            <a:ext cx="1503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Треска и Пикша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76DAF7-92EC-4B94-9961-B73DE230F8A6}"/>
              </a:ext>
            </a:extLst>
          </p:cNvPr>
          <p:cNvSpPr txBox="1"/>
          <p:nvPr/>
        </p:nvSpPr>
        <p:spPr>
          <a:xfrm>
            <a:off x="4980669" y="6414653"/>
            <a:ext cx="1503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Донно-пищевые</a:t>
            </a:r>
          </a:p>
        </p:txBody>
      </p:sp>
      <p:sp>
        <p:nvSpPr>
          <p:cNvPr id="90" name="TextBox 31">
            <a:extLst>
              <a:ext uri="{FF2B5EF4-FFF2-40B4-BE49-F238E27FC236}">
                <a16:creationId xmlns:a16="http://schemas.microsoft.com/office/drawing/2014/main" id="{45CC34F7-2A15-42E7-8F61-8DE6F1BEE507}"/>
              </a:ext>
            </a:extLst>
          </p:cNvPr>
          <p:cNvSpPr txBox="1"/>
          <p:nvPr/>
        </p:nvSpPr>
        <p:spPr>
          <a:xfrm>
            <a:off x="2700071" y="6702265"/>
            <a:ext cx="15030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89,5</a:t>
            </a:r>
            <a:r>
              <a:rPr lang="ru-RU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млрд руб</a:t>
            </a:r>
          </a:p>
          <a:p>
            <a:pPr algn="ctr"/>
            <a:endParaRPr lang="ru-RU" sz="3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ru-RU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инвестиций</a:t>
            </a:r>
          </a:p>
        </p:txBody>
      </p:sp>
      <p:sp>
        <p:nvSpPr>
          <p:cNvPr id="91" name="TextBox 31">
            <a:extLst>
              <a:ext uri="{FF2B5EF4-FFF2-40B4-BE49-F238E27FC236}">
                <a16:creationId xmlns:a16="http://schemas.microsoft.com/office/drawing/2014/main" id="{AE6FC6A5-A0D5-41DF-B7A9-60734ADCF44B}"/>
              </a:ext>
            </a:extLst>
          </p:cNvPr>
          <p:cNvSpPr txBox="1"/>
          <p:nvPr/>
        </p:nvSpPr>
        <p:spPr>
          <a:xfrm>
            <a:off x="4943210" y="6702265"/>
            <a:ext cx="15030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15,9 </a:t>
            </a:r>
            <a:r>
              <a:rPr lang="ru-RU" sz="1200" b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 </a:t>
            </a:r>
            <a:r>
              <a:rPr lang="ru-RU" sz="1200" b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2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инвестиций</a:t>
            </a:r>
          </a:p>
        </p:txBody>
      </p:sp>
      <p:sp>
        <p:nvSpPr>
          <p:cNvPr id="92" name="TextBox 31">
            <a:extLst>
              <a:ext uri="{FF2B5EF4-FFF2-40B4-BE49-F238E27FC236}">
                <a16:creationId xmlns:a16="http://schemas.microsoft.com/office/drawing/2014/main" id="{59C595BF-6A80-4C20-934F-D0F3CFE26064}"/>
              </a:ext>
            </a:extLst>
          </p:cNvPr>
          <p:cNvSpPr txBox="1"/>
          <p:nvPr/>
        </p:nvSpPr>
        <p:spPr>
          <a:xfrm>
            <a:off x="47893" y="3159477"/>
            <a:ext cx="15030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u="none" dirty="0">
                <a:solidFill>
                  <a:srgbClr val="177B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4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</a:t>
            </a:r>
          </a:p>
          <a:p>
            <a:pPr algn="ctr"/>
            <a:endParaRPr lang="ru-RU" sz="3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none" dirty="0">
                <a:solidFill>
                  <a:srgbClr val="177B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заводов</a:t>
            </a:r>
          </a:p>
        </p:txBody>
      </p:sp>
      <p:sp>
        <p:nvSpPr>
          <p:cNvPr id="94" name="Прямоугольник: скругленные углы 93">
            <a:extLst>
              <a:ext uri="{FF2B5EF4-FFF2-40B4-BE49-F238E27FC236}">
                <a16:creationId xmlns:a16="http://schemas.microsoft.com/office/drawing/2014/main" id="{AB502D15-3CEF-4D6F-A4DC-B0DE4DF8272B}"/>
              </a:ext>
            </a:extLst>
          </p:cNvPr>
          <p:cNvSpPr/>
          <p:nvPr/>
        </p:nvSpPr>
        <p:spPr bwMode="auto">
          <a:xfrm>
            <a:off x="1411332" y="3189049"/>
            <a:ext cx="993221" cy="525011"/>
          </a:xfrm>
          <a:prstGeom prst="roundRect">
            <a:avLst/>
          </a:prstGeom>
          <a:solidFill>
            <a:srgbClr val="F4F4F4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id="{BAF5ADCE-81D4-4D37-8200-B65E6DB5C370}"/>
              </a:ext>
            </a:extLst>
          </p:cNvPr>
          <p:cNvSpPr/>
          <p:nvPr/>
        </p:nvSpPr>
        <p:spPr bwMode="auto">
          <a:xfrm>
            <a:off x="2515654" y="3188686"/>
            <a:ext cx="993221" cy="525011"/>
          </a:xfrm>
          <a:prstGeom prst="roundRect">
            <a:avLst/>
          </a:prstGeom>
          <a:solidFill>
            <a:srgbClr val="F4F4F4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31">
            <a:extLst>
              <a:ext uri="{FF2B5EF4-FFF2-40B4-BE49-F238E27FC236}">
                <a16:creationId xmlns:a16="http://schemas.microsoft.com/office/drawing/2014/main" id="{B3C7086B-5544-4F67-80C3-ECBB1F83388A}"/>
              </a:ext>
            </a:extLst>
          </p:cNvPr>
          <p:cNvSpPr txBox="1"/>
          <p:nvPr/>
        </p:nvSpPr>
        <p:spPr>
          <a:xfrm>
            <a:off x="1139375" y="3159477"/>
            <a:ext cx="15030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u="none" dirty="0">
                <a:solidFill>
                  <a:srgbClr val="177B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4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</a:t>
            </a:r>
          </a:p>
          <a:p>
            <a:pPr algn="ctr"/>
            <a:endParaRPr lang="ru-RU" sz="3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none" dirty="0">
                <a:solidFill>
                  <a:srgbClr val="177B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2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заводов</a:t>
            </a:r>
          </a:p>
        </p:txBody>
      </p:sp>
      <p:sp>
        <p:nvSpPr>
          <p:cNvPr id="99" name="TextBox 31">
            <a:extLst>
              <a:ext uri="{FF2B5EF4-FFF2-40B4-BE49-F238E27FC236}">
                <a16:creationId xmlns:a16="http://schemas.microsoft.com/office/drawing/2014/main" id="{CD134663-9870-4B1F-8F14-3FF09B815A10}"/>
              </a:ext>
            </a:extLst>
          </p:cNvPr>
          <p:cNvSpPr txBox="1"/>
          <p:nvPr/>
        </p:nvSpPr>
        <p:spPr>
          <a:xfrm>
            <a:off x="2266549" y="3159477"/>
            <a:ext cx="15030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u="none" dirty="0">
                <a:solidFill>
                  <a:srgbClr val="177B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4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</a:t>
            </a:r>
          </a:p>
          <a:p>
            <a:pPr algn="ctr"/>
            <a:endParaRPr lang="ru-RU" sz="300" b="1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none" dirty="0">
                <a:solidFill>
                  <a:srgbClr val="177B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b="1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заводов</a:t>
            </a:r>
          </a:p>
        </p:txBody>
      </p: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15AE42AC-C0EE-4E06-94B4-C1598898DF5A}"/>
              </a:ext>
            </a:extLst>
          </p:cNvPr>
          <p:cNvCxnSpPr>
            <a:cxnSpLocks/>
          </p:cNvCxnSpPr>
          <p:nvPr/>
        </p:nvCxnSpPr>
        <p:spPr bwMode="auto">
          <a:xfrm>
            <a:off x="3585927" y="1175330"/>
            <a:ext cx="976" cy="2638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5963454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  <p:tag name="THINKCELLPRESENTATIONDONOTDELETE" val="&lt;?xml version=&quot;1.0&quot; encoding=&quot;UTF-16&quot; standalone=&quot;yes&quot;?&gt;&#10;&lt;root reqver=&quot;21047&quot;&gt;&lt;version val=&quot;2322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/&gt;&lt;m_precDefaultQuarter/&gt;&lt;m_precDefaultMonth/&gt;&lt;m_precDefaultWeek/&gt;&lt;m_precDefaultDay/&gt;&lt;m_mruColor&gt;&lt;m_vecMRU length=&quot;2&quot;&gt;&lt;elem m_fUsage=&quot;1.00000000000000000000E+000&quot;&gt;&lt;m_msothmcolidx val=&quot;0&quot;/&gt;&lt;m_rgb r=&quot;ff&quot; g=&quot;ff&quot; b=&quot;0&quot;/&gt;&lt;m_ppcolschidx tagver0=&quot;23004&quot; tagname0=&quot;m_ppcolschidxUNRECOGNIZED&quot; val=&quot;0&quot;/&gt;&lt;m_nBrightness val=&quot;0&quot;/&gt;&lt;/elem&gt;&lt;elem m_fUsage=&quot;9.00000000000000020000E-001&quot;&gt;&lt;m_msothmcolidx val=&quot;0&quot;/&gt;&lt;m_rgb r=&quot;fc&quot; g=&quot;f5&quot; b=&quot;c9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X.1LfE1S7qN_j8bjBs3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MFhUot8lATzhDaXv2c2Q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AC9B0"/>
      </a:accent6>
      <a:hlink>
        <a:srgbClr val="5BAD82"/>
      </a:hlink>
      <a:folHlink>
        <a:srgbClr val="8EC6A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101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Blank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/>
  <dc:description>A4 Blank templ v1.pot</dc:description>
  <cp:lastModifiedBy/>
  <cp:revision>1853</cp:revision>
  <dcterms:created xsi:type="dcterms:W3CDTF">2009-11-02T10:35:50Z</dcterms:created>
  <dcterms:modified xsi:type="dcterms:W3CDTF">2021-09-20T11:34:24Z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BCG Format</vt:lpwstr>
  </property>
  <property fmtid="{D5CDD505-2E9C-101B-9397-08002B2CF9AE}" pid="6" name="BCG Template Name">
    <vt:lpwstr>A4</vt:lpwstr>
  </property>
</Properties>
</file>